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4" r:id="rId4"/>
    <p:sldId id="258" r:id="rId5"/>
    <p:sldId id="265" r:id="rId6"/>
    <p:sldId id="269" r:id="rId7"/>
    <p:sldId id="261" r:id="rId8"/>
    <p:sldId id="272" r:id="rId9"/>
    <p:sldId id="259" r:id="rId10"/>
    <p:sldId id="266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4660"/>
  </p:normalViewPr>
  <p:slideViewPr>
    <p:cSldViewPr snapToGrid="0">
      <p:cViewPr varScale="1">
        <p:scale>
          <a:sx n="82" d="100"/>
          <a:sy n="82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372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739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987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1843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052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447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957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160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536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056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571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516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448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523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508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265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268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B88EAB6-E0DA-4000-8C7F-6F11766DC286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55DAD-FFAD-41A6-B7A2-864E6CD10C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173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5E9B7-E091-D9A9-154A-57935FAC2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440" y="1694612"/>
            <a:ext cx="10023119" cy="3329581"/>
          </a:xfrm>
        </p:spPr>
        <p:txBody>
          <a:bodyPr/>
          <a:lstStyle/>
          <a:p>
            <a:pPr algn="ctr"/>
            <a:r>
              <a:rPr lang="pt-BR" dirty="0"/>
              <a:t>Aplicativo</a:t>
            </a:r>
            <a:br>
              <a:rPr lang="pt-BR" dirty="0"/>
            </a:br>
            <a:r>
              <a:rPr lang="pt-BR" dirty="0"/>
              <a:t>Caça-Fome</a:t>
            </a:r>
            <a:br>
              <a:rPr lang="pt-BR" dirty="0"/>
            </a:br>
            <a:r>
              <a:rPr lang="pt-BR" sz="18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Classificação e Gerenciamento de Doações Alimentares utilizando IA</a:t>
            </a:r>
            <a:br>
              <a:rPr lang="pt-BR" dirty="0"/>
            </a:br>
            <a:br>
              <a:rPr lang="pt-BR" sz="1800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pt-BR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AFEAF8-D8FA-18A8-8EB1-B54285777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653" y="5163388"/>
            <a:ext cx="9144000" cy="1986999"/>
          </a:xfrm>
        </p:spPr>
        <p:txBody>
          <a:bodyPr>
            <a:normAutofit/>
          </a:bodyPr>
          <a:lstStyle/>
          <a:p>
            <a:pPr algn="r" fontAlgn="base"/>
            <a:r>
              <a:rPr lang="pt-BR" sz="900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GUILHERME HENRIQUE MELO DE OLIVEIRA – RM: 95184</a:t>
            </a:r>
          </a:p>
          <a:p>
            <a:pPr algn="r" fontAlgn="base"/>
            <a:r>
              <a:rPr lang="pt-BR" sz="900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GUILHERME LUCAS ARTIGIANI – RM: 94322</a:t>
            </a:r>
          </a:p>
          <a:p>
            <a:pPr algn="r" fontAlgn="base"/>
            <a:r>
              <a:rPr lang="pt-BR" sz="900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VINICIUS GONÇALVES CARNEIRO – RM: 94154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337CD3-A403-9EA5-6D33-1594C171CAD4}"/>
              </a:ext>
            </a:extLst>
          </p:cNvPr>
          <p:cNvSpPr txBox="1"/>
          <p:nvPr/>
        </p:nvSpPr>
        <p:spPr>
          <a:xfrm>
            <a:off x="10141840" y="4871000"/>
            <a:ext cx="193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TURMA - 2TDST</a:t>
            </a:r>
          </a:p>
          <a:p>
            <a:endParaRPr lang="pt-BR" dirty="0"/>
          </a:p>
        </p:txBody>
      </p:sp>
      <p:pic>
        <p:nvPicPr>
          <p:cNvPr id="6" name="Gravando">
            <a:hlinkClick r:id="" action="ppaction://media"/>
            <a:extLst>
              <a:ext uri="{FF2B5EF4-FFF2-40B4-BE49-F238E27FC236}">
                <a16:creationId xmlns:a16="http://schemas.microsoft.com/office/drawing/2014/main" id="{71963F7D-5392-BD97-49D7-D2D90CF27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257" y="2961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7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 advClick="0" advTm="10000">
        <p15:prstTrans prst="prestige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37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9A920-7471-1BC2-AED8-7316738B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752" y="2231485"/>
            <a:ext cx="10180496" cy="2395030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tabLst>
                <a:tab pos="457200" algn="l"/>
              </a:tabLst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Em resumo, nosso projeto utiliza IA para classificar automaticamente os alimentos doados, fornecer informações nutricionais precisas e direcionar os alimentos para áreas específicas do estoque. Com isso, esperamos otimizar o tempo das equipes, melhorar a organização das doações e impactar positivamente a vida das pessoas atendidas, garantindo que recebam alimentos adequados às suas necessidades nutricionais.</a:t>
            </a:r>
          </a:p>
        </p:txBody>
      </p:sp>
      <p:pic>
        <p:nvPicPr>
          <p:cNvPr id="4" name="Gravando (10)">
            <a:hlinkClick r:id="" action="ppaction://media"/>
            <a:extLst>
              <a:ext uri="{FF2B5EF4-FFF2-40B4-BE49-F238E27FC236}">
                <a16:creationId xmlns:a16="http://schemas.microsoft.com/office/drawing/2014/main" id="{9C41EF22-9DBF-C1C9-41E5-70A8EF511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7925" y="3687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5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22000">
        <p14:prism isInverted="1"/>
      </p:transition>
    </mc:Choice>
    <mc:Fallback xmlns="">
      <p:transition spd="med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F41BAB-CFFA-F689-BD3B-B3D57676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129" y="1684267"/>
            <a:ext cx="9001742" cy="3489465"/>
          </a:xfrm>
        </p:spPr>
        <p:txBody>
          <a:bodyPr>
            <a:norm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pt-BR" sz="4600" dirty="0">
                <a:solidFill>
                  <a:schemeClr val="tx2"/>
                </a:solidFill>
                <a:latin typeface="Segoe UI" panose="020B0502040204020203" pitchFamily="34" charset="0"/>
              </a:rPr>
              <a:t>Esse é nosso projeto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pt-BR" sz="4600" dirty="0">
                <a:solidFill>
                  <a:schemeClr val="tx2"/>
                </a:solidFill>
                <a:latin typeface="Segoe UI" panose="020B0502040204020203" pitchFamily="34" charset="0"/>
              </a:rPr>
              <a:t>Aplicativo Caça Fome</a:t>
            </a:r>
          </a:p>
          <a:p>
            <a:pPr marL="0" indent="0" algn="ctr">
              <a:spcBef>
                <a:spcPct val="0"/>
              </a:spcBef>
              <a:buNone/>
            </a:pPr>
            <a:endParaRPr lang="pt-BR" sz="4600" dirty="0">
              <a:solidFill>
                <a:schemeClr val="tx2"/>
              </a:solidFill>
              <a:latin typeface="Segoe UI" panose="020B0502040204020203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pt-BR" sz="4600" dirty="0">
                <a:solidFill>
                  <a:schemeClr val="tx2"/>
                </a:solidFill>
                <a:latin typeface="Segoe UI" panose="020B0502040204020203" pitchFamily="34" charset="0"/>
              </a:rPr>
              <a:t>Obrigado</a:t>
            </a:r>
          </a:p>
          <a:p>
            <a:pPr marL="0" indent="0" algn="ctr">
              <a:spcBef>
                <a:spcPct val="0"/>
              </a:spcBef>
              <a:buNone/>
            </a:pPr>
            <a:endParaRPr lang="pt-BR" sz="4600" dirty="0">
              <a:solidFill>
                <a:schemeClr val="tx2"/>
              </a:solidFill>
              <a:latin typeface="Segoe UI" panose="020B0502040204020203" pitchFamily="34" charset="0"/>
            </a:endParaRPr>
          </a:p>
        </p:txBody>
      </p:sp>
      <p:pic>
        <p:nvPicPr>
          <p:cNvPr id="2" name="Gravando (11)">
            <a:hlinkClick r:id="" action="ppaction://media"/>
            <a:extLst>
              <a:ext uri="{FF2B5EF4-FFF2-40B4-BE49-F238E27FC236}">
                <a16:creationId xmlns:a16="http://schemas.microsoft.com/office/drawing/2014/main" id="{4AF82513-321C-6B08-28CD-59714A3899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954" y="1945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000">
        <p14:prism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5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C821D-CA35-8DC1-ED3F-FA1897BA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>
                <a:latin typeface="Segoe UI" panose="020B0502040204020203" pitchFamily="34" charset="0"/>
              </a:rPr>
              <a:t>Caça fome 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3B7C55-D925-3FD9-E196-F0BB45FA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05" y="2439177"/>
            <a:ext cx="10662589" cy="2692660"/>
          </a:xfrm>
        </p:spPr>
        <p:txBody>
          <a:bodyPr>
            <a:normAutofit/>
          </a:bodyPr>
          <a:lstStyle/>
          <a:p>
            <a:pPr algn="ctr"/>
            <a:r>
              <a:rPr lang="pt-BR" sz="18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Identificamos a necessidade de facilitar a distribuição e organização das doações, a fim de fornecer maior eficiência e agilidade para as equipes que trabalham em centros de doações e organizações não governamentais (ONGs). </a:t>
            </a:r>
          </a:p>
          <a:p>
            <a:pPr algn="ctr"/>
            <a:endParaRPr lang="pt-BR" sz="1800" dirty="0">
              <a:solidFill>
                <a:schemeClr val="tx1">
                  <a:lumMod val="75000"/>
                </a:schemeClr>
              </a:solidFill>
              <a:latin typeface="Segoe UI" panose="020B0502040204020203" pitchFamily="34" charset="0"/>
            </a:endParaRPr>
          </a:p>
          <a:p>
            <a:pPr algn="ctr"/>
            <a:r>
              <a:rPr lang="pt-BR" sz="18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Com a utilização de inteligência artificial (IA), nosso objetivo é criar um sistema capaz de classificar os alimentos doados, fornecer informações nutricionais e direcionar os alimentos para áreas específicas do estoque, de acordo com suas categorias e valores nutricionais.</a:t>
            </a:r>
          </a:p>
        </p:txBody>
      </p:sp>
      <p:pic>
        <p:nvPicPr>
          <p:cNvPr id="5" name="Gravando (2)">
            <a:hlinkClick r:id="" action="ppaction://media"/>
            <a:extLst>
              <a:ext uri="{FF2B5EF4-FFF2-40B4-BE49-F238E27FC236}">
                <a16:creationId xmlns:a16="http://schemas.microsoft.com/office/drawing/2014/main" id="{9D908C73-5AB1-ADA2-D439-9D27DDD4D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7294" y="3252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79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Click="0" advTm="26000">
        <p15:prstTrans prst="curtains"/>
      </p:transition>
    </mc:Choice>
    <mc:Fallback xmlns="">
      <p:transition spd="slow" advClick="0" advTm="2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75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C233A-D250-4B36-0877-D58D4D2C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>
                <a:latin typeface="Segoe UI" panose="020B0502040204020203" pitchFamily="34" charset="0"/>
              </a:rPr>
              <a:t>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D4C705-F593-7FFA-496E-4555AFC8D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2085483"/>
            <a:ext cx="8946541" cy="2687033"/>
          </a:xfrm>
        </p:spPr>
        <p:txBody>
          <a:bodyPr>
            <a:norm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O processo atual de classificação e gerenciamento de doações alimentares é geralmente realizado manualmente, tempo de ansiedade e esforço persistente das equipes responsáveis. </a:t>
            </a:r>
          </a:p>
          <a:p>
            <a:pPr marL="0" indent="0" algn="ctr">
              <a:buNone/>
            </a:pPr>
            <a:endParaRPr lang="pt-BR" sz="2000" dirty="0">
              <a:solidFill>
                <a:schemeClr val="tx1">
                  <a:lumMod val="75000"/>
                </a:schemeClr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algn="ctr"/>
            <a:r>
              <a:rPr lang="pt-BR" sz="20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Além disso, a falta de informações nutricionais específicas dificulta a alocação adequada dos alimentos, o que pode resultar em desperdício e má distribuição para as pessoas em necessidade.</a:t>
            </a:r>
            <a:endParaRPr lang="pt-BR" sz="2000" dirty="0">
              <a:solidFill>
                <a:schemeClr val="tx1">
                  <a:lumMod val="75000"/>
                </a:schemeClr>
              </a:solidFill>
              <a:latin typeface="Segoe UI" panose="020B0502040204020203" pitchFamily="34" charset="0"/>
            </a:endParaRPr>
          </a:p>
          <a:p>
            <a:pPr algn="ctr"/>
            <a:endParaRPr lang="pt-BR" dirty="0">
              <a:solidFill>
                <a:schemeClr val="tx1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  <p:pic>
        <p:nvPicPr>
          <p:cNvPr id="5" name="Gravando (3)">
            <a:hlinkClick r:id="" action="ppaction://media"/>
            <a:extLst>
              <a:ext uri="{FF2B5EF4-FFF2-40B4-BE49-F238E27FC236}">
                <a16:creationId xmlns:a16="http://schemas.microsoft.com/office/drawing/2014/main" id="{C6191FFA-3A23-7C82-A015-6D5087352D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525" y="2090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9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19000">
        <p14:prism isInverted="1"/>
      </p:transition>
    </mc:Choice>
    <mc:Fallback>
      <p:transition spd="med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5ED4C-C039-C8D4-9D9C-975F6C9C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>
                <a:latin typeface="Segoe UI" panose="020B0502040204020203" pitchFamily="34" charset="0"/>
              </a:rPr>
              <a:t>Proposta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60443C-7782-C1B4-5B0A-22A123B2B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749" y="2377318"/>
            <a:ext cx="10970501" cy="2103363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Para resolver esse problema, desenvolvemos um sistema que utiliza IA para classificar automaticamente os alimentos doados e fornecer informações nutricionais precisas.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 O sistema é composto por um modelo de aprendizado profundo (</a:t>
            </a:r>
            <a:r>
              <a:rPr lang="pt-BR" dirty="0" err="1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deep</a:t>
            </a: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learning</a:t>
            </a: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) baseado em redes neurais </a:t>
            </a:r>
            <a:r>
              <a:rPr lang="pt-BR" dirty="0" err="1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convolucionais</a:t>
            </a: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pt-BR" dirty="0" err="1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CNNs</a:t>
            </a: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), treinado para reconhecer diferentes tipos de alimentos a partir de imagens capturadas por smartphones ou câmeras nos locais de recepção das doações.</a:t>
            </a:r>
          </a:p>
          <a:p>
            <a:endParaRPr lang="pt-BR" dirty="0"/>
          </a:p>
        </p:txBody>
      </p:sp>
      <p:pic>
        <p:nvPicPr>
          <p:cNvPr id="5" name="Gravando (4)">
            <a:hlinkClick r:id="" action="ppaction://media"/>
            <a:extLst>
              <a:ext uri="{FF2B5EF4-FFF2-40B4-BE49-F238E27FC236}">
                <a16:creationId xmlns:a16="http://schemas.microsoft.com/office/drawing/2014/main" id="{A11DBE3D-C9AA-EEE2-1EEE-FB8570D12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7832" y="2090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21000">
        <p14:prism isInverted="1"/>
      </p:transition>
    </mc:Choice>
    <mc:Fallback>
      <p:transition spd="med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5E5C5-C55A-B23D-DE06-F0C07CAC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>
                <a:latin typeface="Segoe UI" panose="020B0502040204020203" pitchFamily="34" charset="0"/>
              </a:rPr>
              <a:t>Implementação com IA</a:t>
            </a:r>
            <a:b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4600" dirty="0">
              <a:latin typeface="Segoe UI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4BA2ED-1E56-2EE1-1D9B-1F4A187B0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902" y="1709745"/>
            <a:ext cx="10004196" cy="4695537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tabLst>
                <a:tab pos="457200" algn="l"/>
              </a:tabLst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Coleta de dados: Montamos uma base de dados contendo imagens de diferentes alimentos doados, fornecida pelo </a:t>
            </a:r>
            <a:r>
              <a:rPr lang="pt-BR" dirty="0" err="1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Kaggle</a:t>
            </a: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, e criamos os dados nutricionais correspondentes em uma tabela do Excel.</a:t>
            </a:r>
          </a:p>
          <a:p>
            <a:pPr marL="0" indent="0" algn="ctr">
              <a:lnSpc>
                <a:spcPct val="107000"/>
              </a:lnSpc>
              <a:buNone/>
              <a:tabLst>
                <a:tab pos="457200" algn="l"/>
              </a:tabLst>
            </a:pPr>
            <a:endParaRPr lang="pt-BR" dirty="0">
              <a:solidFill>
                <a:schemeClr val="tx1">
                  <a:lumMod val="75000"/>
                </a:schemeClr>
              </a:solidFill>
              <a:latin typeface="Segoe UI" panose="020B0502040204020203" pitchFamily="34" charset="0"/>
            </a:endParaRPr>
          </a:p>
          <a:p>
            <a:pPr algn="ctr">
              <a:lnSpc>
                <a:spcPct val="107000"/>
              </a:lnSpc>
              <a:tabLst>
                <a:tab pos="457200" algn="l"/>
              </a:tabLst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Pré-processamento das imagens: As imagens são </a:t>
            </a:r>
          </a:p>
          <a:p>
            <a:pPr marL="0" indent="0" algn="ctr">
              <a:lnSpc>
                <a:spcPct val="107000"/>
              </a:lnSpc>
              <a:buNone/>
              <a:tabLst>
                <a:tab pos="457200" algn="l"/>
              </a:tabLst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redimensionadas e normalizadas para um formato adequado antes de serem alimentadas ao modelo de IA.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C2D4D1-4936-7BAC-7945-5CA075785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840" y="4602696"/>
            <a:ext cx="2804403" cy="182133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8C33E1A-8E0C-D9C3-0D09-A7256EDF7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91" y="4720816"/>
            <a:ext cx="8062659" cy="1585097"/>
          </a:xfrm>
          <a:prstGeom prst="rect">
            <a:avLst/>
          </a:prstGeom>
        </p:spPr>
      </p:pic>
      <p:pic>
        <p:nvPicPr>
          <p:cNvPr id="13" name="Gravando (5)">
            <a:hlinkClick r:id="" action="ppaction://media"/>
            <a:extLst>
              <a:ext uri="{FF2B5EF4-FFF2-40B4-BE49-F238E27FC236}">
                <a16:creationId xmlns:a16="http://schemas.microsoft.com/office/drawing/2014/main" id="{5CE222E2-455E-34DE-0AAB-976648259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40561" y="2090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19000">
        <p14:prism isInverted="1"/>
      </p:transition>
    </mc:Choice>
    <mc:Fallback>
      <p:transition spd="med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CE332-3FB3-B9CE-673D-FC163652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>
                <a:latin typeface="Segoe UI" panose="020B0502040204020203" pitchFamily="34" charset="0"/>
              </a:rPr>
              <a:t>Implementação com 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0895F9-B813-77A5-81FD-D2AA73110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16" y="1940766"/>
            <a:ext cx="10170367" cy="3438331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tabLst>
                <a:tab pos="457200" algn="l"/>
              </a:tabLst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Treinamento do modelo: Utilizamos </a:t>
            </a:r>
            <a:r>
              <a:rPr lang="pt-BR" dirty="0" err="1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transfer</a:t>
            </a: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learning</a:t>
            </a: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 com o modelo VGG19 </a:t>
            </a:r>
            <a:r>
              <a:rPr lang="pt-BR" dirty="0" err="1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pré</a:t>
            </a: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-treinado, que é capaz de extrair características relevantes das imagens. </a:t>
            </a:r>
          </a:p>
          <a:p>
            <a:pPr marL="0" indent="0" algn="ctr">
              <a:lnSpc>
                <a:spcPct val="107000"/>
              </a:lnSpc>
              <a:buNone/>
              <a:tabLst>
                <a:tab pos="457200" algn="l"/>
              </a:tabLst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Acrescentamos camadas densas para a classificação final em categorias específicas de alimentos. O modelo é treinado utilizando as imagens e os respectivos rótulos de alimentos.</a:t>
            </a:r>
          </a:p>
          <a:p>
            <a:pPr marL="0" indent="0" algn="ctr">
              <a:lnSpc>
                <a:spcPct val="107000"/>
              </a:lnSpc>
              <a:buNone/>
              <a:tabLst>
                <a:tab pos="457200" algn="l"/>
              </a:tabLst>
            </a:pPr>
            <a:endParaRPr lang="pt-BR" dirty="0">
              <a:solidFill>
                <a:schemeClr val="tx1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7EA77C-CBA7-8E10-FFE4-2F6DC356A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721" y="4043758"/>
            <a:ext cx="9259102" cy="1196444"/>
          </a:xfrm>
          <a:prstGeom prst="rect">
            <a:avLst/>
          </a:prstGeom>
        </p:spPr>
      </p:pic>
      <p:pic>
        <p:nvPicPr>
          <p:cNvPr id="7" name="Gravando (6)">
            <a:hlinkClick r:id="" action="ppaction://media"/>
            <a:extLst>
              <a:ext uri="{FF2B5EF4-FFF2-40B4-BE49-F238E27FC236}">
                <a16:creationId xmlns:a16="http://schemas.microsoft.com/office/drawing/2014/main" id="{1662DEEB-AD14-A71D-EC01-F5CACE2863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7832" y="4527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24040">
        <p14:prism isInverted="1"/>
      </p:transition>
    </mc:Choice>
    <mc:Fallback xmlns="">
      <p:transition spd="med" advTm="240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50232D6-E5A3-A613-45D0-3B67D42F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latin typeface="Segoe UI" panose="020B0502040204020203" pitchFamily="34" charset="0"/>
              </a:rPr>
              <a:t>Implementação com IA</a:t>
            </a: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42435C-F482-57C5-B63B-B749D72E9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16" y="1511559"/>
            <a:ext cx="10170367" cy="424188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buNone/>
              <a:tabLst>
                <a:tab pos="457200" algn="l"/>
              </a:tabLst>
            </a:pPr>
            <a:endParaRPr lang="pt-BR" dirty="0">
              <a:solidFill>
                <a:schemeClr val="tx1">
                  <a:lumMod val="75000"/>
                </a:schemeClr>
              </a:solidFill>
              <a:latin typeface="Segoe UI" panose="020B0502040204020203" pitchFamily="34" charset="0"/>
            </a:endParaRPr>
          </a:p>
          <a:p>
            <a:pPr algn="ctr">
              <a:lnSpc>
                <a:spcPct val="107000"/>
              </a:lnSpc>
              <a:tabLst>
                <a:tab pos="457200" algn="l"/>
              </a:tabLst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Classificação e análise nutricional: Uma vez treinado, o modelo é capaz de receber uma nova imagem de um alimento doado e classificá-lo corretamente. Além disso, o sistema acessa a tabela do Excel com os dados nutricionais e fornece informações específicas sobre calorias, vitaminas, colesterol, carboidratos e proteínas do alimento em questão.</a:t>
            </a:r>
          </a:p>
          <a:p>
            <a:pPr algn="ctr">
              <a:lnSpc>
                <a:spcPct val="107000"/>
              </a:lnSpc>
              <a:tabLst>
                <a:tab pos="457200" algn="l"/>
              </a:tabLst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Direção e gerenciamento: Com base nas informações nutricionais, os alimentos são direcionados para áreas específicas do estoque, permitindo uma melhor organização e distribuição de acordo com as necessidades das pessoas atendidas.</a:t>
            </a:r>
          </a:p>
          <a:p>
            <a:pPr marL="0" indent="0" algn="ctr">
              <a:lnSpc>
                <a:spcPct val="107000"/>
              </a:lnSpc>
              <a:buNone/>
              <a:tabLst>
                <a:tab pos="457200" algn="l"/>
              </a:tabLst>
            </a:pPr>
            <a:endParaRPr lang="pt-BR" dirty="0">
              <a:solidFill>
                <a:schemeClr val="tx1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  <p:pic>
        <p:nvPicPr>
          <p:cNvPr id="12" name="Gravando (7)">
            <a:hlinkClick r:id="" action="ppaction://media"/>
            <a:extLst>
              <a:ext uri="{FF2B5EF4-FFF2-40B4-BE49-F238E27FC236}">
                <a16:creationId xmlns:a16="http://schemas.microsoft.com/office/drawing/2014/main" id="{EB3A96AF-ACB9-54B9-2459-DDF630D47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2207" y="2090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5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7000">
        <p14:prism isInverted="1"/>
      </p:transition>
    </mc:Choice>
    <mc:Fallback xmlns=""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E0321FD-669D-4FCF-0A10-C26530E00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80521" y="2496588"/>
            <a:ext cx="6654098" cy="3912212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63B9A82-DEE4-30C5-1387-89868C597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99" y="721638"/>
            <a:ext cx="8398777" cy="163723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ED2F11D-0E50-5451-9F5C-10FE9C4BC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30" y="3070977"/>
            <a:ext cx="4839119" cy="883997"/>
          </a:xfrm>
          <a:prstGeom prst="rect">
            <a:avLst/>
          </a:prstGeom>
        </p:spPr>
      </p:pic>
      <p:pic>
        <p:nvPicPr>
          <p:cNvPr id="15" name="Gravando (8)">
            <a:hlinkClick r:id="" action="ppaction://media"/>
            <a:extLst>
              <a:ext uri="{FF2B5EF4-FFF2-40B4-BE49-F238E27FC236}">
                <a16:creationId xmlns:a16="http://schemas.microsoft.com/office/drawing/2014/main" id="{A3AF3597-B3FB-EE60-3952-33628466A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19827" y="2814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9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7000">
        <p14:prism isInverted="1"/>
      </p:transition>
    </mc:Choice>
    <mc:Fallback xmlns=""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17916-EFDD-4BE2-C743-AFF72D567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>
                <a:latin typeface="Segoe UI" panose="020B0502040204020203" pitchFamily="34" charset="0"/>
              </a:rPr>
              <a:t>Resultados esperados e impacto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334958-E0C9-4579-65AD-77FCB73E9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2048069"/>
            <a:ext cx="8946541" cy="3886200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tabLst>
                <a:tab pos="457200" algn="l"/>
              </a:tabLst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Esperamos que nosso sistema de classificação e gerenciamento de doações alimentares proporcione uma solução eficiente e escalável para as equipes que trabalham em centros de doações e ONGs. Com a utilização da IA, o tempo e o esforço gastos na classificação manual serão significativamente reduzidos, permitindo que as equipes se concentrem em outras tarefas essenciais. </a:t>
            </a:r>
          </a:p>
          <a:p>
            <a:pPr algn="ctr">
              <a:lnSpc>
                <a:spcPct val="107000"/>
              </a:lnSpc>
              <a:tabLst>
                <a:tab pos="457200" algn="l"/>
              </a:tabLst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</a:rPr>
              <a:t>Além disso, a alocação adequada dos alimentos com base em suas informações nutricionais beneficiará diretamente as pessoas em necessidade, garantindo que recebam uma dieta equilibrada e adequada às suas necessidades.</a:t>
            </a:r>
          </a:p>
          <a:p>
            <a:pPr marL="0" indent="0" algn="ctr">
              <a:buNone/>
            </a:pPr>
            <a:endParaRPr lang="pt-BR" sz="1800" dirty="0">
              <a:solidFill>
                <a:schemeClr val="tx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Gravando (9)">
            <a:hlinkClick r:id="" action="ppaction://media"/>
            <a:extLst>
              <a:ext uri="{FF2B5EF4-FFF2-40B4-BE49-F238E27FC236}">
                <a16:creationId xmlns:a16="http://schemas.microsoft.com/office/drawing/2014/main" id="{A08DBE1E-931F-F338-F1DA-EBF9B6C26C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5261" y="3684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0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18000">
        <p14:prism isInverted="1"/>
      </p:transition>
    </mc:Choice>
    <mc:Fallback xmlns="">
      <p:transition spd="med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{E951F081-9088-B747-81F6-A8C332DF254F}tf10001062</Template>
  <TotalTime>828</TotalTime>
  <Words>625</Words>
  <Application>Microsoft Office PowerPoint</Application>
  <PresentationFormat>Widescreen</PresentationFormat>
  <Paragraphs>36</Paragraphs>
  <Slides>11</Slides>
  <Notes>0</Notes>
  <HiddenSlides>0</HiddenSlides>
  <MMClips>11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Gothic</vt:lpstr>
      <vt:lpstr>Segoe UI</vt:lpstr>
      <vt:lpstr>Times New Roman</vt:lpstr>
      <vt:lpstr>Wingdings 3</vt:lpstr>
      <vt:lpstr>Íon</vt:lpstr>
      <vt:lpstr>Aplicativo Caça-Fome Classificação e Gerenciamento de Doações Alimentares utilizando IA  </vt:lpstr>
      <vt:lpstr>Caça fome ...</vt:lpstr>
      <vt:lpstr>Problema</vt:lpstr>
      <vt:lpstr>Proposta</vt:lpstr>
      <vt:lpstr>Implementação com IA </vt:lpstr>
      <vt:lpstr>Implementação com IA</vt:lpstr>
      <vt:lpstr>Implementação com IA</vt:lpstr>
      <vt:lpstr>Apresentação do PowerPoint</vt:lpstr>
      <vt:lpstr>Resultados esperados e impacto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HearMeOut Solucionando o problema de acessibilidade para deficientes visuais na plataforma da Plusoft</dc:title>
  <dc:creator>Guilherme Henrique Melo de Oliveira</dc:creator>
  <cp:lastModifiedBy>Guilherme Henrique Melo de Oliveira</cp:lastModifiedBy>
  <cp:revision>6</cp:revision>
  <dcterms:created xsi:type="dcterms:W3CDTF">2023-04-07T18:19:28Z</dcterms:created>
  <dcterms:modified xsi:type="dcterms:W3CDTF">2023-06-08T00:33:32Z</dcterms:modified>
</cp:coreProperties>
</file>